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2" roundtripDataSignature="AMtx7mhxfXpP7F1dVre9cbhwI/BOF6ei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7" name="Shape 17"/>
        <p:cNvGrpSpPr/>
        <p:nvPr/>
      </p:nvGrpSpPr>
      <p:grpSpPr>
        <a:xfrm>
          <a:off x="0" y="0"/>
          <a:ext cx="0" cy="0"/>
          <a:chOff x="0" y="0"/>
          <a:chExt cx="0" cy="0"/>
        </a:xfrm>
      </p:grpSpPr>
      <p:sp>
        <p:nvSpPr>
          <p:cNvPr id="18" name="Google Shape;1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3" name="Shape 23"/>
        <p:cNvGrpSpPr/>
        <p:nvPr/>
      </p:nvGrpSpPr>
      <p:grpSpPr>
        <a:xfrm>
          <a:off x="0" y="0"/>
          <a:ext cx="0" cy="0"/>
          <a:chOff x="0" y="0"/>
          <a:chExt cx="0" cy="0"/>
        </a:xfrm>
      </p:grpSpPr>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image" Target="../media/image19.jpg"/><Relationship Id="rId6"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14589" l="0" r="0" t="0"/>
          <a:stretch/>
        </p:blipFill>
        <p:spPr>
          <a:xfrm>
            <a:off x="1045858" y="0"/>
            <a:ext cx="10336046" cy="6858000"/>
          </a:xfrm>
          <a:prstGeom prst="rect">
            <a:avLst/>
          </a:prstGeom>
          <a:noFill/>
          <a:ln>
            <a:noFill/>
          </a:ln>
        </p:spPr>
      </p:pic>
      <p:sp>
        <p:nvSpPr>
          <p:cNvPr id="85" name="Google Shape;85;p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s-MX" sz="5400"/>
              <a:t>Conservación y regeneración de los bosques de Cuajimalpa</a:t>
            </a:r>
            <a:endParaRPr/>
          </a:p>
        </p:txBody>
      </p:sp>
      <p:sp>
        <p:nvSpPr>
          <p:cNvPr id="86" name="Google Shape;86;p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b="0" l="0" r="0" t="0"/>
          <a:stretch/>
        </p:blipFill>
        <p:spPr>
          <a:xfrm>
            <a:off x="1118918" y="0"/>
            <a:ext cx="9954163"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Propuestas para la conservación </a:t>
            </a:r>
            <a:endParaRPr/>
          </a:p>
        </p:txBody>
      </p:sp>
      <p:sp>
        <p:nvSpPr>
          <p:cNvPr id="150" name="Google Shape;150;p11"/>
          <p:cNvSpPr txBox="1"/>
          <p:nvPr>
            <p:ph idx="1" type="body"/>
          </p:nvPr>
        </p:nvSpPr>
        <p:spPr>
          <a:xfrm>
            <a:off x="838200" y="1711325"/>
            <a:ext cx="7628467"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380"/>
              <a:buNone/>
            </a:pPr>
            <a:r>
              <a:rPr b="1" lang="es-MX" sz="2380"/>
              <a:t>Saneamiento</a:t>
            </a:r>
            <a:endParaRPr b="1" sz="2380"/>
          </a:p>
          <a:p>
            <a:pPr indent="0" lvl="0" marL="0" rtl="0" algn="l">
              <a:lnSpc>
                <a:spcPct val="80000"/>
              </a:lnSpc>
              <a:spcBef>
                <a:spcPts val="1000"/>
              </a:spcBef>
              <a:spcAft>
                <a:spcPts val="0"/>
              </a:spcAft>
              <a:buClr>
                <a:schemeClr val="dk1"/>
              </a:buClr>
              <a:buSzPts val="2380"/>
              <a:buNone/>
            </a:pPr>
            <a:r>
              <a:rPr lang="es-MX" sz="2380"/>
              <a:t>Retirar la madera muerta para su aprovechamiento, fumigar con productos con compuestos naturales y hacer senderos cortafuegos</a:t>
            </a:r>
            <a:endParaRPr sz="2380"/>
          </a:p>
          <a:p>
            <a:pPr indent="0" lvl="0" marL="0" rtl="0" algn="l">
              <a:lnSpc>
                <a:spcPct val="80000"/>
              </a:lnSpc>
              <a:spcBef>
                <a:spcPts val="1000"/>
              </a:spcBef>
              <a:spcAft>
                <a:spcPts val="0"/>
              </a:spcAft>
              <a:buClr>
                <a:schemeClr val="dk1"/>
              </a:buClr>
              <a:buSzPts val="2380"/>
              <a:buNone/>
            </a:pPr>
            <a:r>
              <a:rPr b="1" lang="es-MX" sz="2380"/>
              <a:t>Reforestación periódica</a:t>
            </a:r>
            <a:endParaRPr/>
          </a:p>
          <a:p>
            <a:pPr indent="0" lvl="0" marL="0" rtl="0" algn="l">
              <a:lnSpc>
                <a:spcPct val="80000"/>
              </a:lnSpc>
              <a:spcBef>
                <a:spcPts val="1000"/>
              </a:spcBef>
              <a:spcAft>
                <a:spcPts val="0"/>
              </a:spcAft>
              <a:buClr>
                <a:schemeClr val="dk1"/>
              </a:buClr>
              <a:buSzPts val="2380"/>
              <a:buNone/>
            </a:pPr>
            <a:r>
              <a:rPr lang="es-MX" sz="2380"/>
              <a:t>Mínimo 3 veces al año que sería a mediados de julio, agosto y septiembre coordinados con las diferentes instancias de gobierno locales y de la ciudad de México y ciudadanos</a:t>
            </a:r>
            <a:endParaRPr/>
          </a:p>
          <a:p>
            <a:pPr indent="0" lvl="0" marL="0" rtl="0" algn="l">
              <a:lnSpc>
                <a:spcPct val="80000"/>
              </a:lnSpc>
              <a:spcBef>
                <a:spcPts val="1000"/>
              </a:spcBef>
              <a:spcAft>
                <a:spcPts val="0"/>
              </a:spcAft>
              <a:buClr>
                <a:schemeClr val="dk1"/>
              </a:buClr>
              <a:buSzPts val="2380"/>
              <a:buNone/>
            </a:pPr>
            <a:r>
              <a:rPr b="1" lang="es-MX" sz="2380"/>
              <a:t>Solución del conflicto social para revitalizar el Desierto de los Leones, así como el bosque del Ocotal.</a:t>
            </a:r>
            <a:endParaRPr/>
          </a:p>
          <a:p>
            <a:pPr indent="0" lvl="0" marL="0" rtl="0" algn="l">
              <a:lnSpc>
                <a:spcPct val="80000"/>
              </a:lnSpc>
              <a:spcBef>
                <a:spcPts val="1000"/>
              </a:spcBef>
              <a:spcAft>
                <a:spcPts val="0"/>
              </a:spcAft>
              <a:buClr>
                <a:schemeClr val="dk1"/>
              </a:buClr>
              <a:buSzPts val="2380"/>
              <a:buNone/>
            </a:pPr>
            <a:r>
              <a:rPr lang="es-MX" sz="2380"/>
              <a:t>Propuesta de declaratorias  (actualizadas) que garanticen la calidad de vida para las futuras generaciones.</a:t>
            </a:r>
            <a:endParaRPr/>
          </a:p>
        </p:txBody>
      </p:sp>
      <p:pic>
        <p:nvPicPr>
          <p:cNvPr id="151" name="Google Shape;151;p11"/>
          <p:cNvPicPr preferRelativeResize="0"/>
          <p:nvPr/>
        </p:nvPicPr>
        <p:blipFill rotWithShape="1">
          <a:blip r:embed="rId3">
            <a:alphaModFix/>
          </a:blip>
          <a:srcRect b="3449" l="0" r="0" t="8621"/>
          <a:stretch/>
        </p:blipFill>
        <p:spPr>
          <a:xfrm rot="5400000">
            <a:off x="7596716" y="2182286"/>
            <a:ext cx="4910667" cy="323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491068" y="365125"/>
            <a:ext cx="1086273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Propuestas para la conservación </a:t>
            </a:r>
            <a:endParaRPr/>
          </a:p>
        </p:txBody>
      </p:sp>
      <p:sp>
        <p:nvSpPr>
          <p:cNvPr id="157" name="Google Shape;157;p12"/>
          <p:cNvSpPr txBox="1"/>
          <p:nvPr>
            <p:ph idx="1" type="body"/>
          </p:nvPr>
        </p:nvSpPr>
        <p:spPr>
          <a:xfrm>
            <a:off x="491068" y="1419812"/>
            <a:ext cx="7852832" cy="5044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s-MX" sz="2000"/>
              <a:t>Captación de los manantiales para distribución del agua en las comunidades</a:t>
            </a:r>
            <a:endParaRPr/>
          </a:p>
          <a:p>
            <a:pPr indent="0" lvl="0" marL="0" rtl="0" algn="l">
              <a:lnSpc>
                <a:spcPct val="90000"/>
              </a:lnSpc>
              <a:spcBef>
                <a:spcPts val="1000"/>
              </a:spcBef>
              <a:spcAft>
                <a:spcPts val="0"/>
              </a:spcAft>
              <a:buClr>
                <a:schemeClr val="dk1"/>
              </a:buClr>
              <a:buSzPts val="2000"/>
              <a:buNone/>
            </a:pPr>
            <a:r>
              <a:rPr lang="es-MX" sz="2000"/>
              <a:t>Con un estudio adecuado a fondo y las obras necesarias que permitan su aprovechamiento al 100% primero de las comunidades originarias y el remanente a comunidades circunvecinas </a:t>
            </a:r>
            <a:endParaRPr/>
          </a:p>
          <a:p>
            <a:pPr indent="0" lvl="0" marL="0" rtl="0" algn="l">
              <a:lnSpc>
                <a:spcPct val="90000"/>
              </a:lnSpc>
              <a:spcBef>
                <a:spcPts val="1000"/>
              </a:spcBef>
              <a:spcAft>
                <a:spcPts val="0"/>
              </a:spcAft>
              <a:buClr>
                <a:schemeClr val="dk1"/>
              </a:buClr>
              <a:buSzPts val="2000"/>
              <a:buNone/>
            </a:pPr>
            <a:r>
              <a:rPr b="1" lang="es-MX" sz="2000"/>
              <a:t>Pago por servicios ambientales a los bosques ejidales, comunales y particulares</a:t>
            </a:r>
            <a:endParaRPr/>
          </a:p>
          <a:p>
            <a:pPr indent="0" lvl="0" marL="0" rtl="0" algn="l">
              <a:lnSpc>
                <a:spcPct val="90000"/>
              </a:lnSpc>
              <a:spcBef>
                <a:spcPts val="1000"/>
              </a:spcBef>
              <a:spcAft>
                <a:spcPts val="0"/>
              </a:spcAft>
              <a:buClr>
                <a:schemeClr val="dk1"/>
              </a:buClr>
              <a:buSzPts val="2000"/>
              <a:buNone/>
            </a:pPr>
            <a:r>
              <a:rPr lang="es-MX" sz="2000"/>
              <a:t>Incentivos para el cuidado y preservación de los bosques</a:t>
            </a:r>
            <a:endParaRPr/>
          </a:p>
          <a:p>
            <a:pPr indent="0" lvl="0" marL="0" rtl="0" algn="l">
              <a:lnSpc>
                <a:spcPct val="90000"/>
              </a:lnSpc>
              <a:spcBef>
                <a:spcPts val="1000"/>
              </a:spcBef>
              <a:spcAft>
                <a:spcPts val="0"/>
              </a:spcAft>
              <a:buClr>
                <a:schemeClr val="dk1"/>
              </a:buClr>
              <a:buSzPts val="2000"/>
              <a:buNone/>
            </a:pPr>
            <a:r>
              <a:rPr b="1" lang="es-MX" sz="2000"/>
              <a:t>Sana Convivencia con la biodiversidad</a:t>
            </a:r>
            <a:endParaRPr/>
          </a:p>
          <a:p>
            <a:pPr indent="0" lvl="0" marL="0" rtl="0" algn="l">
              <a:lnSpc>
                <a:spcPct val="90000"/>
              </a:lnSpc>
              <a:spcBef>
                <a:spcPts val="1000"/>
              </a:spcBef>
              <a:spcAft>
                <a:spcPts val="0"/>
              </a:spcAft>
              <a:buClr>
                <a:schemeClr val="dk1"/>
              </a:buClr>
              <a:buSzPts val="2000"/>
              <a:buNone/>
            </a:pPr>
            <a:r>
              <a:rPr lang="es-MX" sz="2000"/>
              <a:t>Plantas, arboles endémicos, micología, insectos, aves, fauna silvestre y anfibios ya que hoy en día existen 31 especies en peligro de extinción.</a:t>
            </a:r>
            <a:endParaRPr/>
          </a:p>
          <a:p>
            <a:pPr indent="0" lvl="0" marL="0" rtl="0" algn="l">
              <a:lnSpc>
                <a:spcPct val="90000"/>
              </a:lnSpc>
              <a:spcBef>
                <a:spcPts val="1000"/>
              </a:spcBef>
              <a:spcAft>
                <a:spcPts val="0"/>
              </a:spcAft>
              <a:buClr>
                <a:schemeClr val="dk1"/>
              </a:buClr>
              <a:buSzPts val="2000"/>
              <a:buNone/>
            </a:pPr>
            <a:r>
              <a:rPr b="1" lang="es-MX" sz="2000"/>
              <a:t>Realizar recorridos</a:t>
            </a:r>
            <a:endParaRPr/>
          </a:p>
          <a:p>
            <a:pPr indent="0" lvl="0" marL="0" rtl="0" algn="l">
              <a:lnSpc>
                <a:spcPct val="90000"/>
              </a:lnSpc>
              <a:spcBef>
                <a:spcPts val="1000"/>
              </a:spcBef>
              <a:spcAft>
                <a:spcPts val="0"/>
              </a:spcAft>
              <a:buClr>
                <a:schemeClr val="dk1"/>
              </a:buClr>
              <a:buSzPts val="2000"/>
              <a:buNone/>
            </a:pPr>
            <a:r>
              <a:rPr lang="es-MX" sz="2000"/>
              <a:t>Conocer la zona con autoridades, catedráticos, investigadores y profesionistas para realizar proyectos para el mejoramiento y preservación de los bosques</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158" name="Google Shape;158;p12"/>
          <p:cNvPicPr preferRelativeResize="0"/>
          <p:nvPr/>
        </p:nvPicPr>
        <p:blipFill rotWithShape="1">
          <a:blip r:embed="rId3">
            <a:alphaModFix/>
          </a:blip>
          <a:srcRect b="0" l="0" r="0" t="0"/>
          <a:stretch/>
        </p:blipFill>
        <p:spPr>
          <a:xfrm rot="5400000">
            <a:off x="7692701" y="2007511"/>
            <a:ext cx="4701588" cy="35261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509954" y="365125"/>
            <a:ext cx="1084384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Motivación 		</a:t>
            </a:r>
            <a:endParaRPr/>
          </a:p>
        </p:txBody>
      </p:sp>
      <p:sp>
        <p:nvSpPr>
          <p:cNvPr id="164" name="Google Shape;164;p13"/>
          <p:cNvSpPr txBox="1"/>
          <p:nvPr>
            <p:ph idx="1" type="body"/>
          </p:nvPr>
        </p:nvSpPr>
        <p:spPr>
          <a:xfrm>
            <a:off x="263769" y="1625113"/>
            <a:ext cx="7108581" cy="455185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600"/>
              <a:buChar char="•"/>
            </a:pPr>
            <a:r>
              <a:rPr lang="es-MX" sz="2600"/>
              <a:t>Heredar una buena calidad de vida para las futuras generaciones </a:t>
            </a:r>
            <a:endParaRPr/>
          </a:p>
          <a:p>
            <a:pPr indent="-228600" lvl="0" marL="228600" rtl="0" algn="just">
              <a:lnSpc>
                <a:spcPct val="90000"/>
              </a:lnSpc>
              <a:spcBef>
                <a:spcPts val="1000"/>
              </a:spcBef>
              <a:spcAft>
                <a:spcPts val="0"/>
              </a:spcAft>
              <a:buClr>
                <a:schemeClr val="dk1"/>
              </a:buClr>
              <a:buSzPts val="2600"/>
              <a:buChar char="•"/>
            </a:pPr>
            <a:r>
              <a:rPr lang="es-MX" sz="2600"/>
              <a:t>Lograr la declaratoria de los bosques de Cuajimalpa como Patrimonio Natural de la Humanidad (Parque Nacional Desierto de los Leones y el Bosque de Ocotal)</a:t>
            </a:r>
            <a:endParaRPr/>
          </a:p>
          <a:p>
            <a:pPr indent="-228600" lvl="0" marL="228600" rtl="0" algn="just">
              <a:lnSpc>
                <a:spcPct val="90000"/>
              </a:lnSpc>
              <a:spcBef>
                <a:spcPts val="1000"/>
              </a:spcBef>
              <a:spcAft>
                <a:spcPts val="0"/>
              </a:spcAft>
              <a:buClr>
                <a:schemeClr val="dk1"/>
              </a:buClr>
              <a:buSzPts val="2600"/>
              <a:buChar char="•"/>
            </a:pPr>
            <a:r>
              <a:rPr lang="es-MX" sz="2600"/>
              <a:t>Lograr la concientización de los distintos actores políticos, académicos y sociales para lograr la preservación de la legalidad de los bosques.</a:t>
            </a:r>
            <a:endParaRPr/>
          </a:p>
        </p:txBody>
      </p:sp>
      <p:pic>
        <p:nvPicPr>
          <p:cNvPr id="165" name="Google Shape;165;p13"/>
          <p:cNvPicPr preferRelativeResize="0"/>
          <p:nvPr/>
        </p:nvPicPr>
        <p:blipFill rotWithShape="1">
          <a:blip r:embed="rId3">
            <a:alphaModFix/>
          </a:blip>
          <a:srcRect b="6738" l="2866" r="27324" t="10595"/>
          <a:stretch/>
        </p:blipFill>
        <p:spPr>
          <a:xfrm>
            <a:off x="7618535" y="1690688"/>
            <a:ext cx="4021015" cy="35712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703386" y="365125"/>
            <a:ext cx="106504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Experiencias </a:t>
            </a:r>
            <a:endParaRPr/>
          </a:p>
        </p:txBody>
      </p:sp>
      <p:sp>
        <p:nvSpPr>
          <p:cNvPr id="171" name="Google Shape;171;p14"/>
          <p:cNvSpPr txBox="1"/>
          <p:nvPr>
            <p:ph idx="1" type="body"/>
          </p:nvPr>
        </p:nvSpPr>
        <p:spPr>
          <a:xfrm>
            <a:off x="438149" y="1560635"/>
            <a:ext cx="5924551" cy="4954465"/>
          </a:xfrm>
          <a:prstGeom prst="rect">
            <a:avLst/>
          </a:prstGeom>
          <a:noFill/>
          <a:ln>
            <a:noFill/>
          </a:ln>
        </p:spPr>
        <p:txBody>
          <a:bodyPr anchorCtr="0" anchor="t" bIns="45700" lIns="91425" spcFirstLastPara="1" rIns="91425" wrap="square" tIns="45700">
            <a:normAutofit/>
          </a:bodyPr>
          <a:lstStyle/>
          <a:p>
            <a:pPr indent="-228600" lvl="0" marL="228600" rtl="0" algn="just">
              <a:lnSpc>
                <a:spcPct val="70000"/>
              </a:lnSpc>
              <a:spcBef>
                <a:spcPts val="0"/>
              </a:spcBef>
              <a:spcAft>
                <a:spcPts val="0"/>
              </a:spcAft>
              <a:buClr>
                <a:schemeClr val="dk1"/>
              </a:buClr>
              <a:buSzPts val="2590"/>
              <a:buChar char="•"/>
            </a:pPr>
            <a:r>
              <a:rPr lang="es-MX" sz="2590"/>
              <a:t>La importancia de que los ciudadanos actúen con respeto, dignidad y honorabilidad y sin oportunismo </a:t>
            </a:r>
            <a:endParaRPr sz="2590"/>
          </a:p>
          <a:p>
            <a:pPr indent="-228600" lvl="0" marL="228600" rtl="0" algn="just">
              <a:lnSpc>
                <a:spcPct val="70000"/>
              </a:lnSpc>
              <a:spcBef>
                <a:spcPts val="1000"/>
              </a:spcBef>
              <a:spcAft>
                <a:spcPts val="0"/>
              </a:spcAft>
              <a:buClr>
                <a:schemeClr val="dk1"/>
              </a:buClr>
              <a:buSzPts val="2590"/>
              <a:buChar char="•"/>
            </a:pPr>
            <a:r>
              <a:rPr lang="es-MX" sz="2590"/>
              <a:t>La lucha social implica mucha dedicación: tiempo, dinero, desgaste físico y moral sin obtener beneficio alguno mas que la satisfacción personal y social </a:t>
            </a:r>
            <a:endParaRPr/>
          </a:p>
          <a:p>
            <a:pPr indent="-228600" lvl="0" marL="228600" rtl="0" algn="just">
              <a:lnSpc>
                <a:spcPct val="70000"/>
              </a:lnSpc>
              <a:spcBef>
                <a:spcPts val="1000"/>
              </a:spcBef>
              <a:spcAft>
                <a:spcPts val="0"/>
              </a:spcAft>
              <a:buClr>
                <a:schemeClr val="dk1"/>
              </a:buClr>
              <a:buSzPts val="2590"/>
              <a:buChar char="•"/>
            </a:pPr>
            <a:r>
              <a:rPr lang="es-MX" sz="2590"/>
              <a:t>En ocasiones se necesita ser tolerante ante cuestionamientos, señalamientos, críticas, amenazas, agresiones e incluso demandas.</a:t>
            </a:r>
            <a:endParaRPr/>
          </a:p>
          <a:p>
            <a:pPr indent="-228600" lvl="0" marL="228600" rtl="0" algn="just">
              <a:lnSpc>
                <a:spcPct val="70000"/>
              </a:lnSpc>
              <a:spcBef>
                <a:spcPts val="1000"/>
              </a:spcBef>
              <a:spcAft>
                <a:spcPts val="0"/>
              </a:spcAft>
              <a:buClr>
                <a:schemeClr val="dk1"/>
              </a:buClr>
              <a:buSzPts val="2590"/>
              <a:buChar char="•"/>
            </a:pPr>
            <a:r>
              <a:rPr lang="es-MX" sz="2590"/>
              <a:t>Es necesario actuar con principios morales, éticos y con vocación de servicio</a:t>
            </a:r>
            <a:endParaRPr/>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p:txBody>
      </p:sp>
      <p:pic>
        <p:nvPicPr>
          <p:cNvPr id="172" name="Google Shape;172;p14"/>
          <p:cNvPicPr preferRelativeResize="0"/>
          <p:nvPr/>
        </p:nvPicPr>
        <p:blipFill rotWithShape="1">
          <a:blip r:embed="rId3">
            <a:alphaModFix/>
          </a:blip>
          <a:srcRect b="0" l="3053" r="0" t="6703"/>
          <a:stretch/>
        </p:blipFill>
        <p:spPr>
          <a:xfrm>
            <a:off x="6591300" y="1638300"/>
            <a:ext cx="5118808" cy="369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15"/>
          <p:cNvPicPr preferRelativeResize="0"/>
          <p:nvPr/>
        </p:nvPicPr>
        <p:blipFill rotWithShape="1">
          <a:blip r:embed="rId3">
            <a:alphaModFix/>
          </a:blip>
          <a:srcRect b="0" l="0" r="0" t="0"/>
          <a:stretch/>
        </p:blipFill>
        <p:spPr>
          <a:xfrm>
            <a:off x="504378" y="408667"/>
            <a:ext cx="5102242" cy="2872483"/>
          </a:xfrm>
          <a:prstGeom prst="rect">
            <a:avLst/>
          </a:prstGeom>
          <a:noFill/>
          <a:ln>
            <a:noFill/>
          </a:ln>
        </p:spPr>
      </p:pic>
      <p:pic>
        <p:nvPicPr>
          <p:cNvPr id="178" name="Google Shape;178;p15"/>
          <p:cNvPicPr preferRelativeResize="0"/>
          <p:nvPr/>
        </p:nvPicPr>
        <p:blipFill rotWithShape="1">
          <a:blip r:embed="rId4">
            <a:alphaModFix/>
          </a:blip>
          <a:srcRect b="10475" l="2063" r="0" t="4867"/>
          <a:stretch/>
        </p:blipFill>
        <p:spPr>
          <a:xfrm>
            <a:off x="5747653" y="408667"/>
            <a:ext cx="4428107" cy="2870735"/>
          </a:xfrm>
          <a:prstGeom prst="rect">
            <a:avLst/>
          </a:prstGeom>
          <a:noFill/>
          <a:ln>
            <a:noFill/>
          </a:ln>
        </p:spPr>
      </p:pic>
      <p:pic>
        <p:nvPicPr>
          <p:cNvPr id="179" name="Google Shape;179;p15"/>
          <p:cNvPicPr preferRelativeResize="0"/>
          <p:nvPr/>
        </p:nvPicPr>
        <p:blipFill rotWithShape="1">
          <a:blip r:embed="rId5">
            <a:alphaModFix/>
          </a:blip>
          <a:srcRect b="7513" l="6191" r="4125" t="12063"/>
          <a:stretch/>
        </p:blipFill>
        <p:spPr>
          <a:xfrm>
            <a:off x="5759174" y="3436848"/>
            <a:ext cx="4415326" cy="2969599"/>
          </a:xfrm>
          <a:prstGeom prst="rect">
            <a:avLst/>
          </a:prstGeom>
          <a:noFill/>
          <a:ln>
            <a:noFill/>
          </a:ln>
        </p:spPr>
      </p:pic>
      <p:pic>
        <p:nvPicPr>
          <p:cNvPr id="180" name="Google Shape;180;p15"/>
          <p:cNvPicPr preferRelativeResize="0"/>
          <p:nvPr/>
        </p:nvPicPr>
        <p:blipFill rotWithShape="1">
          <a:blip r:embed="rId6">
            <a:alphaModFix/>
          </a:blip>
          <a:srcRect b="4858" l="5408" r="2455" t="0"/>
          <a:stretch/>
        </p:blipFill>
        <p:spPr>
          <a:xfrm>
            <a:off x="504378" y="3436849"/>
            <a:ext cx="5102242" cy="2966170"/>
          </a:xfrm>
          <a:prstGeom prst="rect">
            <a:avLst/>
          </a:prstGeom>
          <a:noFill/>
          <a:ln>
            <a:noFill/>
          </a:ln>
        </p:spPr>
      </p:pic>
      <p:sp>
        <p:nvSpPr>
          <p:cNvPr id="181" name="Google Shape;181;p15"/>
          <p:cNvSpPr txBox="1"/>
          <p:nvPr/>
        </p:nvSpPr>
        <p:spPr>
          <a:xfrm>
            <a:off x="10472197" y="5479689"/>
            <a:ext cx="154563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Defensa de los bosques de Cuajimalpa</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Santa Fe una isla de calor</a:t>
            </a:r>
            <a:endParaRPr/>
          </a:p>
        </p:txBody>
      </p:sp>
      <p:pic>
        <p:nvPicPr>
          <p:cNvPr id="187" name="Google Shape;187;p16"/>
          <p:cNvPicPr preferRelativeResize="0"/>
          <p:nvPr>
            <p:ph idx="1" type="body"/>
          </p:nvPr>
        </p:nvPicPr>
        <p:blipFill rotWithShape="1">
          <a:blip r:embed="rId3">
            <a:alphaModFix/>
          </a:blip>
          <a:srcRect b="0" l="0" r="0" t="0"/>
          <a:stretch/>
        </p:blipFill>
        <p:spPr>
          <a:xfrm>
            <a:off x="2231473" y="1825625"/>
            <a:ext cx="7729054" cy="4351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Ubicación del Cerro San Miguel</a:t>
            </a:r>
            <a:endParaRPr/>
          </a:p>
        </p:txBody>
      </p:sp>
      <p:sp>
        <p:nvSpPr>
          <p:cNvPr id="92" name="Google Shape;92;p2"/>
          <p:cNvSpPr txBox="1"/>
          <p:nvPr>
            <p:ph idx="1" type="body"/>
          </p:nvPr>
        </p:nvSpPr>
        <p:spPr>
          <a:xfrm>
            <a:off x="838200" y="1694998"/>
            <a:ext cx="6259285" cy="4894489"/>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380"/>
              <a:buNone/>
            </a:pPr>
            <a:r>
              <a:rPr lang="es-MX" sz="2380"/>
              <a:t>Se encuentra al sur de Cuajimalpa y es el punto mas alto </a:t>
            </a:r>
            <a:endParaRPr/>
          </a:p>
          <a:p>
            <a:pPr indent="0" lvl="0" marL="0" rtl="0" algn="l">
              <a:lnSpc>
                <a:spcPct val="70000"/>
              </a:lnSpc>
              <a:spcBef>
                <a:spcPts val="1000"/>
              </a:spcBef>
              <a:spcAft>
                <a:spcPts val="0"/>
              </a:spcAft>
              <a:buClr>
                <a:schemeClr val="dk1"/>
              </a:buClr>
              <a:buSzPts val="2380"/>
              <a:buNone/>
            </a:pPr>
            <a:r>
              <a:rPr lang="es-MX" sz="2380"/>
              <a:t>del Parque Nacional Desierto de los Leones (3, 890 m.)</a:t>
            </a:r>
            <a:endParaRPr/>
          </a:p>
          <a:p>
            <a:pPr indent="0" lvl="0" marL="0" rtl="0" algn="l">
              <a:lnSpc>
                <a:spcPct val="70000"/>
              </a:lnSpc>
              <a:spcBef>
                <a:spcPts val="1000"/>
              </a:spcBef>
              <a:spcAft>
                <a:spcPts val="0"/>
              </a:spcAft>
              <a:buClr>
                <a:schemeClr val="dk1"/>
              </a:buClr>
              <a:buSzPts val="2380"/>
              <a:buNone/>
            </a:pPr>
            <a:r>
              <a:t/>
            </a:r>
            <a:endParaRPr sz="2380"/>
          </a:p>
          <a:p>
            <a:pPr indent="0" lvl="0" marL="0" rtl="0" algn="l">
              <a:lnSpc>
                <a:spcPct val="70000"/>
              </a:lnSpc>
              <a:spcBef>
                <a:spcPts val="1000"/>
              </a:spcBef>
              <a:spcAft>
                <a:spcPts val="0"/>
              </a:spcAft>
              <a:buClr>
                <a:schemeClr val="dk1"/>
              </a:buClr>
              <a:buSzPts val="2380"/>
              <a:buNone/>
            </a:pPr>
            <a:r>
              <a:rPr lang="es-MX" sz="2380"/>
              <a:t>Por esta razón, el Cerro de San Miguel es ocupado por la </a:t>
            </a:r>
            <a:endParaRPr/>
          </a:p>
          <a:p>
            <a:pPr indent="0" lvl="0" marL="0" rtl="0" algn="l">
              <a:lnSpc>
                <a:spcPct val="70000"/>
              </a:lnSpc>
              <a:spcBef>
                <a:spcPts val="1000"/>
              </a:spcBef>
              <a:spcAft>
                <a:spcPts val="0"/>
              </a:spcAft>
              <a:buClr>
                <a:schemeClr val="dk1"/>
              </a:buClr>
              <a:buSzPts val="2380"/>
              <a:buNone/>
            </a:pPr>
            <a:r>
              <a:rPr lang="es-MX" sz="2380"/>
              <a:t>Comisión de Recursos Naturales (CORENA) como puesto de vigilancia para prevenir incendios.</a:t>
            </a:r>
            <a:endParaRPr/>
          </a:p>
          <a:p>
            <a:pPr indent="0" lvl="0" marL="0" rtl="0" algn="l">
              <a:lnSpc>
                <a:spcPct val="70000"/>
              </a:lnSpc>
              <a:spcBef>
                <a:spcPts val="1000"/>
              </a:spcBef>
              <a:spcAft>
                <a:spcPts val="0"/>
              </a:spcAft>
              <a:buClr>
                <a:schemeClr val="dk1"/>
              </a:buClr>
              <a:buSzPts val="2380"/>
              <a:buNone/>
            </a:pPr>
            <a:r>
              <a:t/>
            </a:r>
            <a:endParaRPr sz="2380"/>
          </a:p>
          <a:p>
            <a:pPr indent="0" lvl="0" marL="0" rtl="0" algn="l">
              <a:lnSpc>
                <a:spcPct val="70000"/>
              </a:lnSpc>
              <a:spcBef>
                <a:spcPts val="1000"/>
              </a:spcBef>
              <a:spcAft>
                <a:spcPts val="0"/>
              </a:spcAft>
              <a:buClr>
                <a:schemeClr val="dk1"/>
              </a:buClr>
              <a:buSzPts val="2380"/>
              <a:buNone/>
            </a:pPr>
            <a:r>
              <a:rPr lang="es-MX" sz="2380"/>
              <a:t>Sus componentes medio ambientales son:</a:t>
            </a:r>
            <a:endParaRPr/>
          </a:p>
          <a:p>
            <a:pPr indent="0" lvl="0" marL="0" rtl="0" algn="l">
              <a:lnSpc>
                <a:spcPct val="70000"/>
              </a:lnSpc>
              <a:spcBef>
                <a:spcPts val="1000"/>
              </a:spcBef>
              <a:spcAft>
                <a:spcPts val="0"/>
              </a:spcAft>
              <a:buClr>
                <a:schemeClr val="dk1"/>
              </a:buClr>
              <a:buSzPts val="2380"/>
              <a:buNone/>
            </a:pPr>
            <a:r>
              <a:rPr lang="es-MX" sz="2380"/>
              <a:t>En la parte más baja: pino y encino</a:t>
            </a:r>
            <a:endParaRPr/>
          </a:p>
          <a:p>
            <a:pPr indent="0" lvl="0" marL="0" rtl="0" algn="l">
              <a:lnSpc>
                <a:spcPct val="70000"/>
              </a:lnSpc>
              <a:spcBef>
                <a:spcPts val="1000"/>
              </a:spcBef>
              <a:spcAft>
                <a:spcPts val="0"/>
              </a:spcAft>
              <a:buClr>
                <a:schemeClr val="dk1"/>
              </a:buClr>
              <a:buSzPts val="2380"/>
              <a:buNone/>
            </a:pPr>
            <a:r>
              <a:rPr lang="es-MX" sz="2380"/>
              <a:t>En la más alta: rocas, zacatonal y ocote</a:t>
            </a:r>
            <a:endParaRPr/>
          </a:p>
          <a:p>
            <a:pPr indent="0" lvl="0" marL="0" rtl="0" algn="l">
              <a:lnSpc>
                <a:spcPct val="70000"/>
              </a:lnSpc>
              <a:spcBef>
                <a:spcPts val="1000"/>
              </a:spcBef>
              <a:spcAft>
                <a:spcPts val="0"/>
              </a:spcAft>
              <a:buClr>
                <a:schemeClr val="dk1"/>
              </a:buClr>
              <a:buSzPts val="2380"/>
              <a:buNone/>
            </a:pPr>
            <a:r>
              <a:rPr lang="es-MX" sz="2380"/>
              <a:t> </a:t>
            </a:r>
            <a:endParaRPr/>
          </a:p>
          <a:p>
            <a:pPr indent="0" lvl="0" marL="0" rtl="0" algn="l">
              <a:lnSpc>
                <a:spcPct val="70000"/>
              </a:lnSpc>
              <a:spcBef>
                <a:spcPts val="1000"/>
              </a:spcBef>
              <a:spcAft>
                <a:spcPts val="0"/>
              </a:spcAft>
              <a:buClr>
                <a:schemeClr val="dk1"/>
              </a:buClr>
              <a:buSzPts val="2380"/>
              <a:buNone/>
            </a:pPr>
            <a:r>
              <a:t/>
            </a:r>
            <a:endParaRPr sz="2380"/>
          </a:p>
          <a:p>
            <a:pPr indent="-363220" lvl="0" marL="514350" rtl="0" algn="l">
              <a:lnSpc>
                <a:spcPct val="70000"/>
              </a:lnSpc>
              <a:spcBef>
                <a:spcPts val="1000"/>
              </a:spcBef>
              <a:spcAft>
                <a:spcPts val="0"/>
              </a:spcAft>
              <a:buClr>
                <a:schemeClr val="dk1"/>
              </a:buClr>
              <a:buSzPts val="2380"/>
              <a:buNone/>
            </a:pPr>
            <a:r>
              <a:t/>
            </a:r>
            <a:endParaRPr sz="2380"/>
          </a:p>
        </p:txBody>
      </p:sp>
      <p:pic>
        <p:nvPicPr>
          <p:cNvPr id="93" name="Google Shape;93;p2"/>
          <p:cNvPicPr preferRelativeResize="0"/>
          <p:nvPr/>
        </p:nvPicPr>
        <p:blipFill rotWithShape="1">
          <a:blip r:embed="rId3">
            <a:alphaModFix/>
          </a:blip>
          <a:srcRect b="0" l="0" r="0" t="0"/>
          <a:stretch/>
        </p:blipFill>
        <p:spPr>
          <a:xfrm>
            <a:off x="7097485" y="1614746"/>
            <a:ext cx="4518303" cy="3385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b="2856" l="429" r="3539" t="14816"/>
          <a:stretch/>
        </p:blipFill>
        <p:spPr>
          <a:xfrm>
            <a:off x="5351373" y="3538303"/>
            <a:ext cx="4590922" cy="2951849"/>
          </a:xfrm>
          <a:prstGeom prst="rect">
            <a:avLst/>
          </a:prstGeom>
          <a:noFill/>
          <a:ln>
            <a:noFill/>
          </a:ln>
        </p:spPr>
      </p:pic>
      <p:pic>
        <p:nvPicPr>
          <p:cNvPr id="99" name="Google Shape;99;p3"/>
          <p:cNvPicPr preferRelativeResize="0"/>
          <p:nvPr/>
        </p:nvPicPr>
        <p:blipFill rotWithShape="1">
          <a:blip r:embed="rId4">
            <a:alphaModFix/>
          </a:blip>
          <a:srcRect b="6698" l="0" r="0" t="5470"/>
          <a:stretch/>
        </p:blipFill>
        <p:spPr>
          <a:xfrm>
            <a:off x="747475" y="3538303"/>
            <a:ext cx="4477678" cy="2949582"/>
          </a:xfrm>
          <a:prstGeom prst="rect">
            <a:avLst/>
          </a:prstGeom>
          <a:noFill/>
          <a:ln>
            <a:noFill/>
          </a:ln>
        </p:spPr>
      </p:pic>
      <p:pic>
        <p:nvPicPr>
          <p:cNvPr id="100" name="Google Shape;100;p3"/>
          <p:cNvPicPr preferRelativeResize="0"/>
          <p:nvPr/>
        </p:nvPicPr>
        <p:blipFill rotWithShape="1">
          <a:blip r:embed="rId5">
            <a:alphaModFix/>
          </a:blip>
          <a:srcRect b="4338" l="1112" r="0" t="9146"/>
          <a:stretch/>
        </p:blipFill>
        <p:spPr>
          <a:xfrm>
            <a:off x="5423992" y="371093"/>
            <a:ext cx="4518303" cy="2964730"/>
          </a:xfrm>
          <a:prstGeom prst="rect">
            <a:avLst/>
          </a:prstGeom>
          <a:noFill/>
          <a:ln>
            <a:noFill/>
          </a:ln>
        </p:spPr>
      </p:pic>
      <p:pic>
        <p:nvPicPr>
          <p:cNvPr id="101" name="Google Shape;101;p3"/>
          <p:cNvPicPr preferRelativeResize="0"/>
          <p:nvPr/>
        </p:nvPicPr>
        <p:blipFill rotWithShape="1">
          <a:blip r:embed="rId6">
            <a:alphaModFix/>
          </a:blip>
          <a:srcRect b="16614" l="4126" r="11747" t="10581"/>
          <a:stretch/>
        </p:blipFill>
        <p:spPr>
          <a:xfrm>
            <a:off x="747475" y="368336"/>
            <a:ext cx="4572001" cy="2967487"/>
          </a:xfrm>
          <a:prstGeom prst="rect">
            <a:avLst/>
          </a:prstGeom>
          <a:noFill/>
          <a:ln>
            <a:noFill/>
          </a:ln>
        </p:spPr>
      </p:pic>
      <p:sp>
        <p:nvSpPr>
          <p:cNvPr id="102" name="Google Shape;102;p3"/>
          <p:cNvSpPr txBox="1"/>
          <p:nvPr/>
        </p:nvSpPr>
        <p:spPr>
          <a:xfrm>
            <a:off x="9942295" y="5841554"/>
            <a:ext cx="17755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Calibri"/>
                <a:ea typeface="Calibri"/>
                <a:cs typeface="Calibri"/>
                <a:sym typeface="Calibri"/>
              </a:rPr>
              <a:t>Cerro de San Miguel</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4"/>
          <p:cNvPicPr preferRelativeResize="0"/>
          <p:nvPr>
            <p:ph idx="1" type="body"/>
          </p:nvPr>
        </p:nvPicPr>
        <p:blipFill rotWithShape="1">
          <a:blip r:embed="rId3">
            <a:alphaModFix/>
          </a:blip>
          <a:srcRect b="0" l="0" r="0" t="0"/>
          <a:stretch/>
        </p:blipFill>
        <p:spPr>
          <a:xfrm>
            <a:off x="4858807" y="508000"/>
            <a:ext cx="7200000" cy="5400000"/>
          </a:xfrm>
          <a:prstGeom prst="rect">
            <a:avLst/>
          </a:prstGeom>
          <a:noFill/>
          <a:ln>
            <a:noFill/>
          </a:ln>
        </p:spPr>
      </p:pic>
      <p:sp>
        <p:nvSpPr>
          <p:cNvPr id="108" name="Google Shape;108;p4"/>
          <p:cNvSpPr txBox="1"/>
          <p:nvPr/>
        </p:nvSpPr>
        <p:spPr>
          <a:xfrm>
            <a:off x="508000" y="508000"/>
            <a:ext cx="4097867" cy="649408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2600">
                <a:solidFill>
                  <a:schemeClr val="dk1"/>
                </a:solidFill>
                <a:latin typeface="Calibri"/>
                <a:ea typeface="Calibri"/>
                <a:cs typeface="Calibri"/>
                <a:sym typeface="Calibri"/>
              </a:rPr>
              <a:t>Antes de la llegada de los Españoles, el Cerro de San Miguel  era ocupado por las culturas prehispánicas, posiblemente como un puesto de vigilancia por los vestigios que se han encontrado en este lugar.  En la llegada de los Carmelitas Descalzos en 1606 se construye el exconvento y con ello la capilla de San Miguel Arcángel.</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b="0" l="0" r="0" t="0"/>
          <a:stretch/>
        </p:blipFill>
        <p:spPr>
          <a:xfrm>
            <a:off x="0" y="-203200"/>
            <a:ext cx="9144000" cy="6858000"/>
          </a:xfrm>
          <a:prstGeom prst="rect">
            <a:avLst/>
          </a:prstGeom>
          <a:noFill/>
          <a:ln>
            <a:noFill/>
          </a:ln>
        </p:spPr>
      </p:pic>
      <p:sp>
        <p:nvSpPr>
          <p:cNvPr id="114" name="Google Shape;114;p5"/>
          <p:cNvSpPr txBox="1"/>
          <p:nvPr/>
        </p:nvSpPr>
        <p:spPr>
          <a:xfrm>
            <a:off x="9364133" y="5672666"/>
            <a:ext cx="23537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Capilla de San Miguel</a:t>
            </a:r>
            <a:endParaRPr/>
          </a:p>
          <a:p>
            <a:pPr indent="0" lvl="0" marL="0" marR="0" rtl="0" algn="l">
              <a:spcBef>
                <a:spcPts val="0"/>
              </a:spcBef>
              <a:spcAft>
                <a:spcPts val="0"/>
              </a:spcAft>
              <a:buNone/>
            </a:pPr>
            <a:r>
              <a:rPr lang="es-MX" sz="1800">
                <a:solidFill>
                  <a:schemeClr val="dk1"/>
                </a:solidFill>
                <a:latin typeface="Calibri"/>
                <a:ea typeface="Calibri"/>
                <a:cs typeface="Calibri"/>
                <a:sym typeface="Calibri"/>
              </a:rPr>
              <a:t>Arcángel</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San Miguel como un recurso ambiental para la ciudad</a:t>
            </a:r>
            <a:endParaRPr/>
          </a:p>
        </p:txBody>
      </p:sp>
      <p:sp>
        <p:nvSpPr>
          <p:cNvPr id="120" name="Google Shape;12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590"/>
              <a:buNone/>
            </a:pPr>
            <a:r>
              <a:rPr lang="es-MX" sz="2590"/>
              <a:t>Los beneficios que aportan los bosques a la ciudad de México sociales y ambientales son:</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Suministro de agua</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Reducción en los niveles de contaminación</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Reserva de la biodiversidad</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Regulación de microclima de la región</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Retención de suelo y agua</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Producción agropecuaria y rural</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Recreación</a:t>
            </a:r>
            <a:endParaRPr/>
          </a:p>
          <a:p>
            <a:pPr indent="-514350" lvl="0" marL="514350" rtl="0" algn="l">
              <a:lnSpc>
                <a:spcPct val="80000"/>
              </a:lnSpc>
              <a:spcBef>
                <a:spcPts val="1000"/>
              </a:spcBef>
              <a:spcAft>
                <a:spcPts val="0"/>
              </a:spcAft>
              <a:buClr>
                <a:schemeClr val="dk1"/>
              </a:buClr>
              <a:buSzPts val="2590"/>
              <a:buFont typeface="Calibri"/>
              <a:buAutoNum type="arabicPeriod"/>
            </a:pPr>
            <a:r>
              <a:rPr lang="es-MX" sz="2590"/>
              <a:t>Valores étnicos y culturales</a:t>
            </a:r>
            <a:endParaRPr/>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7"/>
          <p:cNvPicPr preferRelativeResize="0"/>
          <p:nvPr/>
        </p:nvPicPr>
        <p:blipFill rotWithShape="1">
          <a:blip r:embed="rId3">
            <a:alphaModFix/>
          </a:blip>
          <a:srcRect b="0" l="0" r="0" t="0"/>
          <a:stretch/>
        </p:blipFill>
        <p:spPr>
          <a:xfrm>
            <a:off x="1074322" y="0"/>
            <a:ext cx="10043356"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8"/>
          <p:cNvSpPr txBox="1"/>
          <p:nvPr>
            <p:ph idx="1" type="body"/>
          </p:nvPr>
        </p:nvSpPr>
        <p:spPr>
          <a:xfrm>
            <a:off x="762000" y="565150"/>
            <a:ext cx="4635500" cy="62928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405"/>
              <a:buNone/>
            </a:pPr>
            <a:r>
              <a:rPr lang="es-MX" sz="2405"/>
              <a:t>Problemáticas para la conservación del bosque</a:t>
            </a:r>
            <a:endParaRPr/>
          </a:p>
          <a:p>
            <a:pPr indent="0" lvl="0" marL="0" rtl="0" algn="l">
              <a:lnSpc>
                <a:spcPct val="80000"/>
              </a:lnSpc>
              <a:spcBef>
                <a:spcPts val="1000"/>
              </a:spcBef>
              <a:spcAft>
                <a:spcPts val="0"/>
              </a:spcAft>
              <a:buClr>
                <a:schemeClr val="dk1"/>
              </a:buClr>
              <a:buSzPts val="2405"/>
              <a:buNone/>
            </a:pPr>
            <a:r>
              <a:t/>
            </a:r>
            <a:endParaRPr sz="2405"/>
          </a:p>
          <a:p>
            <a:pPr indent="-514350" lvl="0" marL="514350" rtl="0" algn="l">
              <a:lnSpc>
                <a:spcPct val="80000"/>
              </a:lnSpc>
              <a:spcBef>
                <a:spcPts val="1000"/>
              </a:spcBef>
              <a:spcAft>
                <a:spcPts val="0"/>
              </a:spcAft>
              <a:buClr>
                <a:schemeClr val="dk1"/>
              </a:buClr>
              <a:buSzPts val="2405"/>
              <a:buAutoNum type="arabicPeriod"/>
            </a:pPr>
            <a:r>
              <a:rPr lang="es-MX" sz="2405"/>
              <a:t>Conflictos de propiedad</a:t>
            </a:r>
            <a:endParaRPr/>
          </a:p>
          <a:p>
            <a:pPr indent="-514350" lvl="0" marL="514350" rtl="0" algn="l">
              <a:lnSpc>
                <a:spcPct val="80000"/>
              </a:lnSpc>
              <a:spcBef>
                <a:spcPts val="1000"/>
              </a:spcBef>
              <a:spcAft>
                <a:spcPts val="0"/>
              </a:spcAft>
              <a:buClr>
                <a:schemeClr val="dk1"/>
              </a:buClr>
              <a:buSzPts val="2405"/>
              <a:buAutoNum type="arabicPeriod"/>
            </a:pPr>
            <a:r>
              <a:rPr lang="es-MX" sz="2405"/>
              <a:t>Incendios</a:t>
            </a:r>
            <a:endParaRPr/>
          </a:p>
          <a:p>
            <a:pPr indent="-514350" lvl="0" marL="514350" rtl="0" algn="l">
              <a:lnSpc>
                <a:spcPct val="80000"/>
              </a:lnSpc>
              <a:spcBef>
                <a:spcPts val="1000"/>
              </a:spcBef>
              <a:spcAft>
                <a:spcPts val="0"/>
              </a:spcAft>
              <a:buClr>
                <a:schemeClr val="dk1"/>
              </a:buClr>
              <a:buSzPts val="2405"/>
              <a:buAutoNum type="arabicPeriod"/>
            </a:pPr>
            <a:r>
              <a:rPr lang="es-MX" sz="2405"/>
              <a:t>Plagas (gusano barrenador)</a:t>
            </a:r>
            <a:endParaRPr/>
          </a:p>
          <a:p>
            <a:pPr indent="-514350" lvl="0" marL="514350" rtl="0" algn="l">
              <a:lnSpc>
                <a:spcPct val="80000"/>
              </a:lnSpc>
              <a:spcBef>
                <a:spcPts val="1000"/>
              </a:spcBef>
              <a:spcAft>
                <a:spcPts val="0"/>
              </a:spcAft>
              <a:buClr>
                <a:schemeClr val="dk1"/>
              </a:buClr>
              <a:buSzPts val="2405"/>
              <a:buAutoNum type="arabicPeriod"/>
            </a:pPr>
            <a:r>
              <a:rPr lang="es-MX" sz="2405"/>
              <a:t>Ganado bovino </a:t>
            </a:r>
            <a:endParaRPr/>
          </a:p>
          <a:p>
            <a:pPr indent="-514350" lvl="0" marL="514350" rtl="0" algn="l">
              <a:lnSpc>
                <a:spcPct val="80000"/>
              </a:lnSpc>
              <a:spcBef>
                <a:spcPts val="1000"/>
              </a:spcBef>
              <a:spcAft>
                <a:spcPts val="0"/>
              </a:spcAft>
              <a:buClr>
                <a:schemeClr val="dk1"/>
              </a:buClr>
              <a:buSzPts val="2405"/>
              <a:buAutoNum type="arabicPeriod"/>
            </a:pPr>
            <a:r>
              <a:rPr lang="es-MX" sz="2405"/>
              <a:t>Viviendas al interior del bosque</a:t>
            </a:r>
            <a:endParaRPr/>
          </a:p>
          <a:p>
            <a:pPr indent="-514350" lvl="0" marL="514350" rtl="0" algn="l">
              <a:lnSpc>
                <a:spcPct val="80000"/>
              </a:lnSpc>
              <a:spcBef>
                <a:spcPts val="1000"/>
              </a:spcBef>
              <a:spcAft>
                <a:spcPts val="0"/>
              </a:spcAft>
              <a:buClr>
                <a:schemeClr val="dk1"/>
              </a:buClr>
              <a:buSzPts val="2405"/>
              <a:buAutoNum type="arabicPeriod"/>
            </a:pPr>
            <a:r>
              <a:rPr lang="es-MX" sz="2405"/>
              <a:t>Basura en el bosque </a:t>
            </a:r>
            <a:endParaRPr/>
          </a:p>
          <a:p>
            <a:pPr indent="-514350" lvl="0" marL="514350" rtl="0" algn="l">
              <a:lnSpc>
                <a:spcPct val="80000"/>
              </a:lnSpc>
              <a:spcBef>
                <a:spcPts val="1000"/>
              </a:spcBef>
              <a:spcAft>
                <a:spcPts val="0"/>
              </a:spcAft>
              <a:buClr>
                <a:schemeClr val="dk1"/>
              </a:buClr>
              <a:buSzPts val="2405"/>
              <a:buAutoNum type="arabicPeriod"/>
            </a:pPr>
            <a:r>
              <a:rPr lang="es-MX" sz="2405"/>
              <a:t>Drenajes a cielo abierto</a:t>
            </a:r>
            <a:endParaRPr/>
          </a:p>
          <a:p>
            <a:pPr indent="-514350" lvl="0" marL="514350" rtl="0" algn="l">
              <a:lnSpc>
                <a:spcPct val="80000"/>
              </a:lnSpc>
              <a:spcBef>
                <a:spcPts val="1000"/>
              </a:spcBef>
              <a:spcAft>
                <a:spcPts val="0"/>
              </a:spcAft>
              <a:buClr>
                <a:schemeClr val="dk1"/>
              </a:buClr>
              <a:buSzPts val="2405"/>
              <a:buAutoNum type="arabicPeriod"/>
            </a:pPr>
            <a:r>
              <a:rPr lang="es-MX" sz="2405"/>
              <a:t>Deforestación</a:t>
            </a:r>
            <a:endParaRPr/>
          </a:p>
          <a:p>
            <a:pPr indent="-514350" lvl="0" marL="514350" rtl="0" algn="l">
              <a:lnSpc>
                <a:spcPct val="80000"/>
              </a:lnSpc>
              <a:spcBef>
                <a:spcPts val="1000"/>
              </a:spcBef>
              <a:spcAft>
                <a:spcPts val="0"/>
              </a:spcAft>
              <a:buClr>
                <a:schemeClr val="dk1"/>
              </a:buClr>
              <a:buSzPts val="2405"/>
              <a:buAutoNum type="arabicPeriod"/>
            </a:pPr>
            <a:r>
              <a:rPr lang="es-MX" sz="2405"/>
              <a:t>Urbanización dentro del bosque (patios y calles cubiertas con concreto)</a:t>
            </a:r>
            <a:endParaRPr/>
          </a:p>
          <a:p>
            <a:pPr indent="-514350" lvl="0" marL="514350" rtl="0" algn="l">
              <a:lnSpc>
                <a:spcPct val="80000"/>
              </a:lnSpc>
              <a:spcBef>
                <a:spcPts val="1000"/>
              </a:spcBef>
              <a:spcAft>
                <a:spcPts val="0"/>
              </a:spcAft>
              <a:buClr>
                <a:schemeClr val="dk1"/>
              </a:buClr>
              <a:buSzPts val="2405"/>
              <a:buAutoNum type="arabicPeriod"/>
            </a:pPr>
            <a:r>
              <a:rPr lang="es-MX" sz="2405"/>
              <a:t>Evitar los grandes desarrollos</a:t>
            </a:r>
            <a:endParaRPr sz="2405"/>
          </a:p>
          <a:p>
            <a:pPr indent="0" lvl="0" marL="0" rtl="0" algn="l">
              <a:lnSpc>
                <a:spcPct val="80000"/>
              </a:lnSpc>
              <a:spcBef>
                <a:spcPts val="1000"/>
              </a:spcBef>
              <a:spcAft>
                <a:spcPts val="0"/>
              </a:spcAft>
              <a:buClr>
                <a:schemeClr val="dk1"/>
              </a:buClr>
              <a:buSzPts val="2405"/>
              <a:buNone/>
            </a:pPr>
            <a:r>
              <a:t/>
            </a:r>
            <a:endParaRPr sz="2405"/>
          </a:p>
          <a:p>
            <a:pPr indent="-75882" lvl="0" marL="228600" rtl="0" algn="l">
              <a:lnSpc>
                <a:spcPct val="80000"/>
              </a:lnSpc>
              <a:spcBef>
                <a:spcPts val="1000"/>
              </a:spcBef>
              <a:spcAft>
                <a:spcPts val="0"/>
              </a:spcAft>
              <a:buClr>
                <a:schemeClr val="dk1"/>
              </a:buClr>
              <a:buSzPts val="2405"/>
              <a:buFont typeface="Calibri"/>
              <a:buNone/>
            </a:pPr>
            <a:r>
              <a:t/>
            </a:r>
            <a:endParaRPr sz="2405"/>
          </a:p>
          <a:p>
            <a:pPr indent="-361632" lvl="0" marL="514350" rtl="0" algn="l">
              <a:lnSpc>
                <a:spcPct val="80000"/>
              </a:lnSpc>
              <a:spcBef>
                <a:spcPts val="1000"/>
              </a:spcBef>
              <a:spcAft>
                <a:spcPts val="0"/>
              </a:spcAft>
              <a:buClr>
                <a:schemeClr val="dk1"/>
              </a:buClr>
              <a:buSzPts val="2405"/>
              <a:buNone/>
            </a:pPr>
            <a:r>
              <a:t/>
            </a:r>
            <a:endParaRPr sz="2405"/>
          </a:p>
        </p:txBody>
      </p:sp>
      <p:pic>
        <p:nvPicPr>
          <p:cNvPr id="131" name="Google Shape;131;p8"/>
          <p:cNvPicPr preferRelativeResize="0"/>
          <p:nvPr/>
        </p:nvPicPr>
        <p:blipFill rotWithShape="1">
          <a:blip r:embed="rId3">
            <a:alphaModFix/>
          </a:blip>
          <a:srcRect b="0" l="0" r="0" t="0"/>
          <a:stretch/>
        </p:blipFill>
        <p:spPr>
          <a:xfrm>
            <a:off x="7257143" y="3573636"/>
            <a:ext cx="3947885" cy="2960914"/>
          </a:xfrm>
          <a:prstGeom prst="rect">
            <a:avLst/>
          </a:prstGeom>
          <a:noFill/>
          <a:ln>
            <a:noFill/>
          </a:ln>
        </p:spPr>
      </p:pic>
      <p:pic>
        <p:nvPicPr>
          <p:cNvPr id="132" name="Google Shape;132;p8"/>
          <p:cNvPicPr preferRelativeResize="0"/>
          <p:nvPr/>
        </p:nvPicPr>
        <p:blipFill rotWithShape="1">
          <a:blip r:embed="rId4">
            <a:alphaModFix/>
          </a:blip>
          <a:srcRect b="0" l="0" r="0" t="0"/>
          <a:stretch/>
        </p:blipFill>
        <p:spPr>
          <a:xfrm rot="10800000">
            <a:off x="7257143" y="386670"/>
            <a:ext cx="3947885" cy="29609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9"/>
          <p:cNvPicPr preferRelativeResize="0"/>
          <p:nvPr>
            <p:ph idx="1" type="body"/>
          </p:nvPr>
        </p:nvPicPr>
        <p:blipFill rotWithShape="1">
          <a:blip r:embed="rId3">
            <a:alphaModFix/>
          </a:blip>
          <a:srcRect b="0" l="0" r="0" t="0"/>
          <a:stretch/>
        </p:blipFill>
        <p:spPr>
          <a:xfrm rot="10800000">
            <a:off x="7257142" y="3494767"/>
            <a:ext cx="3947885" cy="2960466"/>
          </a:xfrm>
          <a:prstGeom prst="rect">
            <a:avLst/>
          </a:prstGeom>
          <a:noFill/>
          <a:ln>
            <a:noFill/>
          </a:ln>
        </p:spPr>
      </p:pic>
      <p:sp>
        <p:nvSpPr>
          <p:cNvPr id="138" name="Google Shape;138;p9"/>
          <p:cNvSpPr/>
          <p:nvPr/>
        </p:nvSpPr>
        <p:spPr>
          <a:xfrm>
            <a:off x="838200" y="365125"/>
            <a:ext cx="5456767"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600">
                <a:solidFill>
                  <a:schemeClr val="dk1"/>
                </a:solidFill>
                <a:latin typeface="Calibri"/>
                <a:ea typeface="Calibri"/>
                <a:cs typeface="Calibri"/>
                <a:sym typeface="Calibri"/>
              </a:rPr>
              <a:t>Afectaciones que las mismas comunidades provocan al bosque por:</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600"/>
              <a:buFont typeface="Calibri"/>
              <a:buAutoNum type="arabicPeriod"/>
            </a:pPr>
            <a:r>
              <a:rPr lang="es-MX" sz="2600">
                <a:solidFill>
                  <a:schemeClr val="dk1"/>
                </a:solidFill>
                <a:latin typeface="Calibri"/>
                <a:ea typeface="Calibri"/>
                <a:cs typeface="Calibri"/>
                <a:sym typeface="Calibri"/>
              </a:rPr>
              <a:t>Erosión del suelo</a:t>
            </a:r>
            <a:endParaRPr/>
          </a:p>
          <a:p>
            <a:pPr indent="-514350" lvl="0" marL="514350" marR="0" rtl="0" algn="l">
              <a:spcBef>
                <a:spcPts val="0"/>
              </a:spcBef>
              <a:spcAft>
                <a:spcPts val="0"/>
              </a:spcAft>
              <a:buClr>
                <a:schemeClr val="dk1"/>
              </a:buClr>
              <a:buSzPts val="2600"/>
              <a:buFont typeface="Calibri"/>
              <a:buAutoNum type="arabicPeriod"/>
            </a:pPr>
            <a:r>
              <a:rPr lang="es-MX" sz="2600">
                <a:solidFill>
                  <a:schemeClr val="dk1"/>
                </a:solidFill>
                <a:latin typeface="Calibri"/>
                <a:ea typeface="Calibri"/>
                <a:cs typeface="Calibri"/>
                <a:sym typeface="Calibri"/>
              </a:rPr>
              <a:t>Disminución del afluente de los mantos freáticos </a:t>
            </a:r>
            <a:endParaRPr/>
          </a:p>
          <a:p>
            <a:pPr indent="-514350" lvl="0" marL="514350" marR="0" rtl="0" algn="l">
              <a:spcBef>
                <a:spcPts val="0"/>
              </a:spcBef>
              <a:spcAft>
                <a:spcPts val="0"/>
              </a:spcAft>
              <a:buClr>
                <a:schemeClr val="dk1"/>
              </a:buClr>
              <a:buSzPts val="2600"/>
              <a:buFont typeface="Calibri"/>
              <a:buAutoNum type="arabicPeriod"/>
            </a:pPr>
            <a:r>
              <a:rPr lang="es-MX" sz="2600">
                <a:solidFill>
                  <a:schemeClr val="dk1"/>
                </a:solidFill>
                <a:latin typeface="Calibri"/>
                <a:ea typeface="Calibri"/>
                <a:cs typeface="Calibri"/>
                <a:sym typeface="Calibri"/>
              </a:rPr>
              <a:t>Contaminación de los mantos freáticos</a:t>
            </a:r>
            <a:endParaRPr/>
          </a:p>
          <a:p>
            <a:pPr indent="-514350" lvl="0" marL="514350" marR="0" rtl="0" algn="l">
              <a:spcBef>
                <a:spcPts val="0"/>
              </a:spcBef>
              <a:spcAft>
                <a:spcPts val="0"/>
              </a:spcAft>
              <a:buClr>
                <a:schemeClr val="dk1"/>
              </a:buClr>
              <a:buSzPts val="2600"/>
              <a:buFont typeface="Calibri"/>
              <a:buAutoNum type="arabicPeriod"/>
            </a:pPr>
            <a:r>
              <a:rPr lang="es-MX" sz="2600">
                <a:solidFill>
                  <a:schemeClr val="dk1"/>
                </a:solidFill>
                <a:latin typeface="Calibri"/>
                <a:ea typeface="Calibri"/>
                <a:cs typeface="Calibri"/>
                <a:sym typeface="Calibri"/>
              </a:rPr>
              <a:t>Afectación a la biodiversidad</a:t>
            </a:r>
            <a:endParaRPr/>
          </a:p>
          <a:p>
            <a:pPr indent="-514350" lvl="0" marL="514350" marR="0" rtl="0" algn="l">
              <a:spcBef>
                <a:spcPts val="0"/>
              </a:spcBef>
              <a:spcAft>
                <a:spcPts val="0"/>
              </a:spcAft>
              <a:buClr>
                <a:schemeClr val="dk1"/>
              </a:buClr>
              <a:buSzPts val="2600"/>
              <a:buFont typeface="Calibri"/>
              <a:buAutoNum type="arabicPeriod"/>
            </a:pPr>
            <a:r>
              <a:rPr lang="es-MX" sz="2600">
                <a:solidFill>
                  <a:schemeClr val="dk1"/>
                </a:solidFill>
                <a:latin typeface="Calibri"/>
                <a:ea typeface="Calibri"/>
                <a:cs typeface="Calibri"/>
                <a:sym typeface="Calibri"/>
              </a:rPr>
              <a:t>Muerte de la fauna silvestre</a:t>
            </a:r>
            <a:endParaRPr sz="2600">
              <a:solidFill>
                <a:schemeClr val="dk1"/>
              </a:solidFill>
              <a:latin typeface="Calibri"/>
              <a:ea typeface="Calibri"/>
              <a:cs typeface="Calibri"/>
              <a:sym typeface="Calibri"/>
            </a:endParaRPr>
          </a:p>
        </p:txBody>
      </p:sp>
      <p:pic>
        <p:nvPicPr>
          <p:cNvPr id="139" name="Google Shape;139;p9"/>
          <p:cNvPicPr preferRelativeResize="0"/>
          <p:nvPr/>
        </p:nvPicPr>
        <p:blipFill rotWithShape="1">
          <a:blip r:embed="rId4">
            <a:alphaModFix/>
          </a:blip>
          <a:srcRect b="1604" l="7037" r="10371" t="4238"/>
          <a:stretch/>
        </p:blipFill>
        <p:spPr>
          <a:xfrm>
            <a:off x="7239098" y="737053"/>
            <a:ext cx="3965929" cy="2543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2016-05-11T02:33:40Z</dcterms:created>
  <dc:creator>Cecilia Barraza</dc:creator>
</cp:coreProperties>
</file>